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76" r:id="rId22"/>
    <p:sldId id="277" r:id="rId23"/>
    <p:sldId id="278" r:id="rId24"/>
    <p:sldId id="284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11" autoAdjust="0"/>
  </p:normalViewPr>
  <p:slideViewPr>
    <p:cSldViewPr>
      <p:cViewPr varScale="1">
        <p:scale>
          <a:sx n="79" d="100"/>
          <a:sy n="79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BALANÇO DO 1ºMÊS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INVESTIMENTO</c:v>
                </c:pt>
                <c:pt idx="1">
                  <c:v>FATURAMENTO</c:v>
                </c:pt>
                <c:pt idx="2">
                  <c:v>CUSTO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2100000</c:v>
                </c:pt>
                <c:pt idx="1">
                  <c:v>800000</c:v>
                </c:pt>
                <c:pt idx="2">
                  <c:v>280000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3-F24F-9AAD-9A77851A4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50D64-9C87-4828-B012-C0F8B43E801E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01E58-76A8-4820-A1A4-E202197BA5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8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1E58-76A8-4820-A1A4-E202197BA58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7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1E58-76A8-4820-A1A4-E202197BA5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4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1E58-76A8-4820-A1A4-E202197BA58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9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191333-1F1F-4456-AE14-5B0B923959B7}" type="datetimeFigureOut">
              <a:rPr lang="pt-BR" smtClean="0"/>
              <a:t>03/07/2024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67E9C2-DD26-4EB1-9ACA-80E607F0149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6.em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9035" y="384171"/>
            <a:ext cx="7702624" cy="2636912"/>
          </a:xfrm>
        </p:spPr>
        <p:txBody>
          <a:bodyPr>
            <a:normAutofit fontScale="90000"/>
          </a:bodyPr>
          <a:lstStyle/>
          <a:p>
            <a:br>
              <a:rPr lang="pt-BR" sz="3100" b="1" dirty="0">
                <a:latin typeface="Century Schoolbook" pitchFamily="18" charset="0"/>
              </a:rPr>
            </a:br>
            <a:br>
              <a:rPr lang="pt-BR" sz="3100" b="1" dirty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pt-BR" sz="4900" b="1" dirty="0">
                <a:solidFill>
                  <a:schemeClr val="tx1"/>
                </a:solidFill>
              </a:rPr>
              <a:t>PROJETO SEBREC </a:t>
            </a:r>
            <a:br>
              <a:rPr lang="pt-BR" sz="4900" b="1" dirty="0">
                <a:solidFill>
                  <a:schemeClr val="tx1"/>
                </a:solidFill>
              </a:rPr>
            </a:br>
            <a:r>
              <a:rPr lang="pt-BR" sz="4900" b="1" dirty="0">
                <a:solidFill>
                  <a:schemeClr val="tx1"/>
                </a:solidFill>
              </a:rPr>
              <a:t>SERVIÇO BRASILEIRO DE RECICLAGEM </a:t>
            </a:r>
            <a:br>
              <a:rPr lang="pt-BR" sz="4900" b="1" dirty="0">
                <a:solidFill>
                  <a:schemeClr val="tx1"/>
                </a:solidFill>
              </a:rPr>
            </a:br>
            <a:endParaRPr lang="pt-BR" sz="4900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86331" y="2780928"/>
            <a:ext cx="3888032" cy="38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4517"/>
            <a:ext cx="7772400" cy="864096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O</a:t>
            </a:r>
            <a:r>
              <a:rPr lang="pt-BR" sz="3500" dirty="0">
                <a:solidFill>
                  <a:schemeClr val="tx1"/>
                </a:solidFill>
              </a:rPr>
              <a:t> </a:t>
            </a:r>
            <a:r>
              <a:rPr lang="pt-BR" sz="3500" b="1" dirty="0">
                <a:solidFill>
                  <a:schemeClr val="tx1"/>
                </a:solidFill>
              </a:rPr>
              <a:t>PROJETO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520" y="1196752"/>
            <a:ext cx="6976864" cy="2304256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recicladora de pneus tem por finalidade recolher os pneus inservíveis, ou seja, aqueles que a vida útil chegou ao fim, e reciclar o mesmo separando os materiais como aço, tecido e borracha. O projeto inicial da planta terá como layout o fluxo, conforme Figura:</a:t>
            </a: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84076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1246"/>
            <a:ext cx="7920880" cy="49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2840" y="476672"/>
            <a:ext cx="8229600" cy="122413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PROCESSO DE TRITURAÇÃO E   GRANULAÇÃO DOS PNEUS</a:t>
            </a:r>
            <a:endParaRPr lang="pt-BR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563" y="332656"/>
            <a:ext cx="7772400" cy="1010543"/>
          </a:xfrm>
        </p:spPr>
        <p:txBody>
          <a:bodyPr>
            <a:noAutofit/>
          </a:bodyPr>
          <a:lstStyle/>
          <a:p>
            <a:r>
              <a:rPr lang="pt-BR" sz="3400" b="1" dirty="0">
                <a:solidFill>
                  <a:schemeClr val="tx1"/>
                </a:solidFill>
              </a:rPr>
              <a:t>PROCESSO E DESTINO FINAIS DOS PNEUS</a:t>
            </a:r>
            <a:endParaRPr lang="pt-BR" sz="3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19" y="1556792"/>
            <a:ext cx="6400800" cy="2448272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Segundo REISCHNER apud LAGARINHOS (2011), o primeiro passo do processo constitui na trituração dos pneus inservíveis em lascas de 50 mm (A). O passo seguinte é a entrada do material triturado no </a:t>
            </a:r>
            <a:r>
              <a:rPr lang="pt-BR" sz="2200" dirty="0" err="1">
                <a:solidFill>
                  <a:schemeClr val="tx1"/>
                </a:solidFill>
              </a:rPr>
              <a:t>granulador</a:t>
            </a:r>
            <a:r>
              <a:rPr lang="pt-BR" sz="2200" dirty="0">
                <a:solidFill>
                  <a:schemeClr val="tx1"/>
                </a:solidFill>
              </a:rPr>
              <a:t>, onde serão reduzidos a pedaços de 10 mm e os componentes do pneu, tais como nylon, aço e borracha, desagregam-se em sua maioria.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15376" y="4293096"/>
            <a:ext cx="64087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Em seguida, ao passar por uma esteira magnética, o aço é retirado. A esteira com vibração juntamente com a presença de parafusos é encarregada de remover as fibras têxteis. </a:t>
            </a:r>
          </a:p>
          <a:p>
            <a:pPr algn="just"/>
            <a:r>
              <a:rPr lang="pt-BR" sz="2200" dirty="0">
                <a:latin typeface="+mj-lt"/>
              </a:rPr>
              <a:t>A seguir serão abordados possíveis tratamentos oferecidos aos pneus inservíveis: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022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sz="3600" dirty="0"/>
              <a:t> </a:t>
            </a:r>
            <a:r>
              <a:rPr lang="pt-BR" sz="3900" b="1" dirty="0">
                <a:solidFill>
                  <a:schemeClr val="tx1"/>
                </a:solidFill>
              </a:rPr>
              <a:t>COPROCESSAMENTO:</a:t>
            </a:r>
            <a:br>
              <a:rPr lang="pt-BR" sz="3900" dirty="0">
                <a:solidFill>
                  <a:schemeClr val="tx1"/>
                </a:solidFill>
              </a:rPr>
            </a:br>
            <a:endParaRPr lang="pt-BR" sz="39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4530" y="141277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3100" dirty="0">
                <a:solidFill>
                  <a:schemeClr val="tx1"/>
                </a:solidFill>
              </a:rPr>
              <a:t>Devido ao seu alto poder calorífico, cerca de 70% dos pneus inservíveis, são utilizados como combustível alternativo em fornos de cimenteiras, em substituição ao coque de petróleo, no processo de fabricação do </a:t>
            </a:r>
            <a:r>
              <a:rPr lang="pt-BR" sz="3100" dirty="0" err="1">
                <a:solidFill>
                  <a:schemeClr val="tx1"/>
                </a:solidFill>
              </a:rPr>
              <a:t>clínquer</a:t>
            </a:r>
            <a:r>
              <a:rPr lang="pt-BR" sz="3100" dirty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82" y="3466093"/>
            <a:ext cx="626469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69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ARTEFATOS DE BORRACHA</a:t>
            </a:r>
            <a:br>
              <a:rPr lang="pt-BR" sz="3500" dirty="0">
                <a:solidFill>
                  <a:schemeClr val="tx1"/>
                </a:solidFill>
              </a:rPr>
            </a:b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8714" y="1604392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borracha retirada dos pneus inservíveis dá origem a diversos artefatos, entre os quais tapetes para automóveis, pisos industriais e pisos para quadras poliesportivas.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6264696" cy="3281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40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720080"/>
          </a:xfrm>
        </p:spPr>
        <p:txBody>
          <a:bodyPr/>
          <a:lstStyle/>
          <a:p>
            <a:r>
              <a:rPr lang="pt-BR" sz="2800" b="1" dirty="0"/>
              <a:t>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2800" b="1" dirty="0"/>
            </a:br>
            <a:r>
              <a:rPr lang="pt-BR" sz="3500" b="1" dirty="0">
                <a:solidFill>
                  <a:schemeClr val="tx1"/>
                </a:solidFill>
              </a:rPr>
              <a:t>ASFALTO-BORRACHA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5596" y="1340768"/>
            <a:ext cx="6400800" cy="20882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Adição à massa asfáltica de pó de borracha oriundo da trituração de pneus inservíveis. O asfalto-borracha tem uma vida útil maior, além de gerar um nível de ruído menor e oferecer maior segurança aos usuários das rodovias.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8999"/>
            <a:ext cx="5976664" cy="309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53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-387424"/>
            <a:ext cx="7772400" cy="1470025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LAMINAÇÃO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3097" y="1196752"/>
            <a:ext cx="6544816" cy="1752600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Nesse processo, os pneus são cortados em lâminas que servem para a fabricação de </a:t>
            </a:r>
            <a:r>
              <a:rPr lang="pt-BR" sz="2200" dirty="0" err="1">
                <a:solidFill>
                  <a:schemeClr val="tx1"/>
                </a:solidFill>
              </a:rPr>
              <a:t>percintas</a:t>
            </a:r>
            <a:r>
              <a:rPr lang="pt-BR" sz="2200" dirty="0">
                <a:solidFill>
                  <a:schemeClr val="tx1"/>
                </a:solidFill>
              </a:rPr>
              <a:t> (indústrias moveleiras), solas de calçados, dutos de águas pluviais etc.</a:t>
            </a:r>
          </a:p>
          <a:p>
            <a:pPr algn="l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64807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83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930487" cy="1440159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PRODUTOS EXTRAÍDOS DOS PNEUS: </a:t>
            </a:r>
            <a:br>
              <a:rPr lang="pt-BR" sz="3600" b="1" dirty="0">
                <a:solidFill>
                  <a:schemeClr val="tx1"/>
                </a:solidFill>
              </a:rPr>
            </a:b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AÇO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7" y="1844824"/>
            <a:ext cx="6624736" cy="144016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Os pneus de caminhões e de ônibus possuem uma estrutura de aço muito resistente e são tirados e vendidos para indústria do aço, como a Gerdau.</a:t>
            </a:r>
          </a:p>
          <a:p>
            <a:pPr algn="just"/>
            <a:endParaRPr lang="pt-BR" sz="2400" dirty="0"/>
          </a:p>
        </p:txBody>
      </p:sp>
      <p:pic>
        <p:nvPicPr>
          <p:cNvPr id="4" name="Imagem 3" descr="WhatsApp Image 2024-04-17 at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73370"/>
            <a:ext cx="6408712" cy="3178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2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224136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ÓLEO DE PIRÓLISE</a:t>
            </a:r>
            <a:br>
              <a:rPr lang="pt-BR" sz="3500" dirty="0"/>
            </a:br>
            <a:endParaRPr lang="pt-BR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7920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sz="3400" dirty="0">
                <a:solidFill>
                  <a:schemeClr val="tx1"/>
                </a:solidFill>
              </a:rPr>
              <a:t>Os pneus também são extraídos o óleo de pirólise e negro de fumo ou negro de carbono.</a:t>
            </a:r>
          </a:p>
          <a:p>
            <a:endParaRPr lang="pt-BR" dirty="0"/>
          </a:p>
        </p:txBody>
      </p:sp>
      <p:pic>
        <p:nvPicPr>
          <p:cNvPr id="4" name="Imagem 3" descr="WhatsApp Image 2024-04-17 at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57" y="3068960"/>
            <a:ext cx="496855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95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NEGRO DE FUMO OU NEGRO DE CARBONO</a:t>
            </a:r>
            <a:endParaRPr lang="pt-BR" sz="3500" dirty="0">
              <a:solidFill>
                <a:schemeClr val="tx1"/>
              </a:solidFill>
            </a:endParaRPr>
          </a:p>
        </p:txBody>
      </p:sp>
      <p:pic>
        <p:nvPicPr>
          <p:cNvPr id="3" name="Imagem 2" descr="C:\Users\Raquel Mello\Desktop\negro fum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7" cy="364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9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152" y="296652"/>
            <a:ext cx="7772400" cy="1512168"/>
          </a:xfrm>
        </p:spPr>
        <p:txBody>
          <a:bodyPr>
            <a:normAutofit/>
          </a:bodyPr>
          <a:lstStyle/>
          <a:p>
            <a:r>
              <a:rPr lang="pt-BR" sz="6500" b="1" dirty="0">
                <a:solidFill>
                  <a:schemeClr val="tx1"/>
                </a:solidFill>
              </a:rPr>
              <a:t>FOCO   </a:t>
            </a:r>
            <a:r>
              <a:rPr lang="pt-BR" sz="6500" b="1" dirty="0"/>
              <a:t>        </a:t>
            </a:r>
            <a:r>
              <a:rPr lang="pt-BR" sz="6500" b="1" dirty="0">
                <a:solidFill>
                  <a:schemeClr val="tx1"/>
                </a:solidFill>
              </a:rPr>
              <a:t>PNEUS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594268" y="1016460"/>
            <a:ext cx="1333836" cy="6120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" y="2060848"/>
            <a:ext cx="7632848" cy="421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-29743"/>
            <a:ext cx="8229600" cy="907504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MATRIZ DE SWOT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08684" y="908720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prstClr val="black"/>
                </a:solidFill>
                <a:latin typeface="+mj-lt"/>
              </a:rPr>
              <a:t>Pensando em ser alto competidor por espaço no mercado municipal, estadual e até nacional, foi realizado uma análise de mercado demostrado na Matriz </a:t>
            </a:r>
            <a:r>
              <a:rPr lang="pt-BR" sz="2200" dirty="0" err="1">
                <a:solidFill>
                  <a:prstClr val="black"/>
                </a:solidFill>
                <a:latin typeface="+mj-lt"/>
              </a:rPr>
              <a:t>Swot</a:t>
            </a:r>
            <a:r>
              <a:rPr lang="pt-BR" sz="2200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algn="just"/>
            <a:endParaRPr lang="pt-BR" sz="1400" dirty="0">
              <a:solidFill>
                <a:prstClr val="black"/>
              </a:solidFill>
              <a:latin typeface="+mj-lt"/>
            </a:endParaRPr>
          </a:p>
          <a:p>
            <a:pPr algn="just"/>
            <a:r>
              <a:rPr lang="pt-BR" sz="1400" b="1" dirty="0">
                <a:solidFill>
                  <a:prstClr val="black"/>
                </a:solidFill>
              </a:rPr>
              <a:t>Análise </a:t>
            </a:r>
            <a:r>
              <a:rPr lang="pt-BR" sz="1400" b="1" dirty="0" err="1">
                <a:solidFill>
                  <a:prstClr val="black"/>
                </a:solidFill>
              </a:rPr>
              <a:t>Swot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7" name="AutoShape 2" descr="blob:https://web.whatsapp.com/cc7c78bb-0b9f-4871-b9b5-dd758ab949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38610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AutoShape 5" descr="blob:https://web.whatsapp.com/6c3734d4-adfb-478a-bd72-6216d375d7b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11261"/>
              </p:ext>
            </p:extLst>
          </p:nvPr>
        </p:nvGraphicFramePr>
        <p:xfrm>
          <a:off x="808684" y="2708920"/>
          <a:ext cx="7200800" cy="402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507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FATORES EXTERNOS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OPORTUNIDADES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AMEAÇAS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92">
                <a:tc>
                  <a:txBody>
                    <a:bodyPr/>
                    <a:lstStyle/>
                    <a:p>
                      <a:r>
                        <a:rPr lang="pt-BR" sz="1600" dirty="0"/>
                        <a:t>PIONEIRA</a:t>
                      </a:r>
                      <a:r>
                        <a:rPr lang="pt-BR" sz="1600" baseline="0" dirty="0"/>
                        <a:t> NA REGIÃO DO RJ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FUTURA CONCORRÊNCIA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38">
                <a:tc>
                  <a:txBody>
                    <a:bodyPr/>
                    <a:lstStyle/>
                    <a:p>
                      <a:r>
                        <a:rPr lang="pt-BR" sz="1600" dirty="0"/>
                        <a:t>PARCERIA COM A PREFEUTURA</a:t>
                      </a:r>
                      <a:r>
                        <a:rPr lang="pt-BR" sz="1600" baseline="0" dirty="0"/>
                        <a:t> E EMPRESAS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NOVAS TECNOLOGIAS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24">
                <a:tc>
                  <a:txBody>
                    <a:bodyPr/>
                    <a:lstStyle/>
                    <a:p>
                      <a:r>
                        <a:rPr lang="pt-BR" sz="1600" dirty="0"/>
                        <a:t>MATERIAL SEM CUSTO DIRETO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CRISE ECONÔMICA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162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FATORES INTERNOS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FORÇAS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FRAQUEZAS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838">
                <a:tc>
                  <a:txBody>
                    <a:bodyPr/>
                    <a:lstStyle/>
                    <a:p>
                      <a:r>
                        <a:rPr lang="pt-BR" sz="1600" dirty="0"/>
                        <a:t>CONHECIMETO DO MERCADO ABRANGENTE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FALTA DE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r>
                        <a:rPr lang="pt-BR" sz="1600" dirty="0"/>
                        <a:t>LUCRO A CURTO</a:t>
                      </a:r>
                      <a:r>
                        <a:rPr lang="pt-BR" sz="1600" baseline="0" dirty="0"/>
                        <a:t> 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CUSTO</a:t>
                      </a:r>
                      <a:r>
                        <a:rPr lang="pt-BR" sz="1600" baseline="0" dirty="0"/>
                        <a:t> INICIAL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r>
                        <a:rPr lang="pt-BR" sz="1600" dirty="0"/>
                        <a:t>DIFERENCIAL</a:t>
                      </a:r>
                      <a:r>
                        <a:rPr lang="pt-BR" sz="1600" baseline="0" dirty="0"/>
                        <a:t> NA REGIÃO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ESPAÇO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377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01" y="210787"/>
            <a:ext cx="8686800" cy="144016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3900" b="1" dirty="0">
                <a:solidFill>
                  <a:schemeClr val="tx1"/>
                </a:solidFill>
              </a:rPr>
              <a:t>MÁQUINAS UTILIZADAS NO PROCESSO DE RECICLAGEM</a:t>
            </a:r>
            <a:endParaRPr lang="pt-BR" sz="3900" dirty="0">
              <a:solidFill>
                <a:schemeClr val="tx1"/>
              </a:solidFill>
            </a:endParaRPr>
          </a:p>
        </p:txBody>
      </p:sp>
      <p:pic>
        <p:nvPicPr>
          <p:cNvPr id="3074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72520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753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5949280"/>
            <a:ext cx="75248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4325" algn="l"/>
              </a:tabLst>
            </a:pPr>
            <a:b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TRITURADOR DE PNEU                                                 GRANULADOR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60020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MÁQUINAS UTILIZADAS NO PROCESSO DE RECICLAGEM</a:t>
            </a:r>
            <a:endParaRPr lang="pt-BR" sz="3500" dirty="0">
              <a:solidFill>
                <a:schemeClr val="tx1"/>
              </a:solidFill>
            </a:endParaRPr>
          </a:p>
        </p:txBody>
      </p:sp>
      <p:pic>
        <p:nvPicPr>
          <p:cNvPr id="4097" name="Imagem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48103"/>
            <a:ext cx="3759537" cy="36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2" y="2242755"/>
            <a:ext cx="36015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370" y="5843155"/>
            <a:ext cx="78614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05000" algn="l"/>
                <a:tab pos="4124325" algn="l"/>
              </a:tabLst>
            </a:pPr>
            <a:b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B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pt-BR" sz="1600" b="1" dirty="0">
                <a:latin typeface="+mj-lt"/>
                <a:ea typeface="Calibri" pitchFamily="34" charset="0"/>
                <a:cs typeface="Times New Roman" pitchFamily="18" charset="0"/>
              </a:rPr>
              <a:t>SEPARADOR MAGNÉTICO                                T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RITURADOR DE BORRACHA</a:t>
            </a: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6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0020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MÁQUINAS UTILIZADAS NO PROCESSO DE RECICLAGEM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Imagem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053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62537" y="5792580"/>
            <a:ext cx="2577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  <a:tab pos="4124325" algn="l"/>
              </a:tabLst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SEPARADOR DE TECIDOS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3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CUSTO TOTAL DAS MÁQUINAS PARA A PRODUÇÃO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456713"/>
              </p:ext>
            </p:extLst>
          </p:nvPr>
        </p:nvGraphicFramePr>
        <p:xfrm>
          <a:off x="467544" y="270892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MÁQUINAS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CAPACIDADE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TRITURADOR</a:t>
                      </a:r>
                      <a:r>
                        <a:rPr lang="pt-BR" sz="1600" baseline="0" dirty="0"/>
                        <a:t> DE PNEUS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 A 20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GRANULADOR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470 A 870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SEPARADOR</a:t>
                      </a:r>
                      <a:r>
                        <a:rPr lang="pt-BR" sz="1600" baseline="0" dirty="0"/>
                        <a:t> MAGNÉTICO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TRITURADOR DE BORRACHA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15 A 20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SEPARADOR DE TECIDOS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VALOR TOTAL DAS MÁQUINAS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$351.000,00 DOLARES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96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66987"/>
            <a:ext cx="7272808" cy="1470025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ÁREAS DE ABRANGÊNCIA</a:t>
            </a:r>
            <a:r>
              <a:rPr lang="pt-BR" sz="3500" b="1" dirty="0"/>
              <a:t>:</a:t>
            </a:r>
            <a:br>
              <a:rPr lang="pt-BR" sz="3500" b="1" dirty="0"/>
            </a:br>
            <a:br>
              <a:rPr lang="pt-BR" sz="2700" dirty="0"/>
            </a:b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72008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CIDADE DO RIO DE JANEIRO</a:t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490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621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648073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ÁREAS DE ABRANGÊNCIA: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0863" y="1268760"/>
            <a:ext cx="7772400" cy="555823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chemeClr val="tx1"/>
                </a:solidFill>
                <a:latin typeface="+mn-lt"/>
              </a:rPr>
              <a:t>ESTADO DO RIO DE JANEIRO</a:t>
            </a:r>
          </a:p>
        </p:txBody>
      </p:sp>
      <p:pic>
        <p:nvPicPr>
          <p:cNvPr id="5" name="Picture 2" descr="WhatsApp Image 2024-04-17 at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1" y="1772816"/>
            <a:ext cx="78488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87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829619"/>
          </a:xfrm>
        </p:spPr>
        <p:txBody>
          <a:bodyPr/>
          <a:lstStyle/>
          <a:p>
            <a:r>
              <a:rPr lang="pt-BR" sz="3500" b="1" dirty="0">
                <a:solidFill>
                  <a:schemeClr val="tx1"/>
                </a:solidFill>
              </a:rPr>
              <a:t>INVESTIMENTO</a:t>
            </a:r>
            <a:br>
              <a:rPr lang="pt-BR" sz="3500" b="1" dirty="0">
                <a:solidFill>
                  <a:schemeClr val="tx1"/>
                </a:solidFill>
              </a:rPr>
            </a:br>
            <a:r>
              <a:rPr lang="pt-BR" sz="3500" b="1" dirty="0">
                <a:solidFill>
                  <a:schemeClr val="tx1"/>
                </a:solidFill>
              </a:rPr>
              <a:t> X </a:t>
            </a:r>
            <a:br>
              <a:rPr lang="pt-BR" sz="3500" b="1" dirty="0">
                <a:solidFill>
                  <a:schemeClr val="tx1"/>
                </a:solidFill>
              </a:rPr>
            </a:br>
            <a:r>
              <a:rPr lang="pt-BR" sz="3500" b="1" dirty="0">
                <a:solidFill>
                  <a:schemeClr val="tx1"/>
                </a:solidFill>
              </a:rPr>
              <a:t>RETORNO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7772400" cy="1440160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USINA COM 2 LINHAS DE MONTAGENS, CUSTA R$ 2.100,00 TRABALHANDO EM 3 TURNOS MOVIMENTA UM FATURAMENTO DE R$ 600.000,00 A R$ 800.000,00 E SEU CUSTO É DE 35% DO FATURAMENTO.</a:t>
            </a:r>
          </a:p>
          <a:p>
            <a:endParaRPr lang="pt-BR" sz="2200" b="1" dirty="0">
              <a:solidFill>
                <a:schemeClr val="tx1"/>
              </a:solidFill>
            </a:endParaRPr>
          </a:p>
          <a:p>
            <a:endParaRPr lang="pt-BR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1286578"/>
              </p:ext>
            </p:extLst>
          </p:nvPr>
        </p:nvGraphicFramePr>
        <p:xfrm>
          <a:off x="611560" y="3861048"/>
          <a:ext cx="7704856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65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686" y="404664"/>
            <a:ext cx="8229600" cy="83671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740" y="1844824"/>
            <a:ext cx="8712968" cy="2736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No Brasil, mais de 450 mil toneladas de pneus são descartadas por ano, o equivalente a 90 milhões de unidades no tamanho comum. Feitos em borracha, derivados de petróleo e diversos produtos químicos, esses materiais levam cerca de 600 anos para se decompor, na natureza. (agenciabrasil.ebc.com.br - Publicado em 14/07/2022 - 15:43 Por </a:t>
            </a:r>
            <a:r>
              <a:rPr lang="pt-BR" sz="2200" dirty="0" err="1">
                <a:solidFill>
                  <a:schemeClr val="tx1"/>
                </a:solidFill>
              </a:rPr>
              <a:t>Sayonara</a:t>
            </a:r>
            <a:r>
              <a:rPr lang="pt-BR" sz="2200" dirty="0">
                <a:solidFill>
                  <a:schemeClr val="tx1"/>
                </a:solidFill>
              </a:rPr>
              <a:t> Moreno - Repórter da Rádio Nacional – Brasília)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3002" y="4797152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Esse projeto tem como objetivo dar o destino correto para os pneus e outros produtos que são descartados de forma incorreta no meio ambiente ocasionando danos irreparáveis.</a:t>
            </a:r>
          </a:p>
          <a:p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9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10510"/>
            <a:ext cx="3008313" cy="563662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tx1"/>
                </a:solidFill>
              </a:rPr>
              <a:t>INTRODUÇÃO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573016"/>
            <a:ext cx="7632848" cy="3168352"/>
          </a:xfrm>
          <a:prstGeom prst="rect">
            <a:avLst/>
          </a:prstGeom>
          <a:noFill/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7584" y="692696"/>
            <a:ext cx="7848872" cy="288032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800" dirty="0">
                <a:solidFill>
                  <a:schemeClr val="tx1"/>
                </a:solidFill>
              </a:rPr>
              <a:t>Para realização do projeto a empresa necessita de um investimento em infraestrutura, adquirindo um terreno na área útil de 4.200m² na construção de um galpão, de acordo com uma licença prévia concedida pela Fundação Estadual de Proteção Ambiental (</a:t>
            </a:r>
            <a:r>
              <a:rPr lang="pt-BR" sz="8800" dirty="0" err="1">
                <a:solidFill>
                  <a:schemeClr val="tx1"/>
                </a:solidFill>
              </a:rPr>
              <a:t>Fepam</a:t>
            </a:r>
            <a:r>
              <a:rPr lang="pt-BR" sz="8800" dirty="0">
                <a:solidFill>
                  <a:schemeClr val="tx1"/>
                </a:solidFill>
              </a:rPr>
              <a:t>) para uma empresa localizada em Triunfo no sul do país com a capacidade de processamento mensal de 35 toneladas de pneus a serem processados. </a:t>
            </a:r>
          </a:p>
          <a:p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23821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95150"/>
            <a:ext cx="7772400" cy="476672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tx1"/>
                </a:solidFill>
              </a:rPr>
              <a:t>MAQUINÁRIO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70485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5576" y="548680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+mj-lt"/>
              </a:rPr>
              <a:t>Será necessário a aquisição de maquinários para o processo de trituração e granulação dos pneus, empilhadeira e caminhão para a movimentação dos pneus e transporte dos produtos finais. As máquinas de trituração e </a:t>
            </a:r>
            <a:r>
              <a:rPr lang="pt-BR" sz="2100" dirty="0" err="1">
                <a:latin typeface="+mj-lt"/>
              </a:rPr>
              <a:t>granuladora</a:t>
            </a:r>
            <a:r>
              <a:rPr lang="pt-BR" sz="2100" dirty="0">
                <a:latin typeface="+mj-lt"/>
              </a:rPr>
              <a:t> são importadas da Europa ou da China, sendo da China o preço mais em conta.  A figura abaixo mostra uma máquina de trituração e </a:t>
            </a:r>
            <a:r>
              <a:rPr lang="pt-BR" sz="2100" dirty="0" err="1">
                <a:latin typeface="+mj-lt"/>
              </a:rPr>
              <a:t>granuladora</a:t>
            </a:r>
            <a:r>
              <a:rPr lang="pt-BR" sz="2100" dirty="0">
                <a:latin typeface="+mj-lt"/>
              </a:rPr>
              <a:t> que dará o processo de produção:</a:t>
            </a:r>
            <a:br>
              <a:rPr lang="pt-BR" sz="2100" dirty="0">
                <a:latin typeface="+mj-lt"/>
              </a:rPr>
            </a:br>
            <a:endParaRPr lang="pt-B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4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80120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LOGÍSTICA REVERSA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865" y="1988840"/>
            <a:ext cx="7416824" cy="187220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concepção de logística reversa está relacionada com a recuperação de produtos e materiais e o seu retorno ao ciclo produtivo ou a um ponto de descarte ecologicamente correto.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1686" y="4221088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+mj-lt"/>
              </a:rPr>
              <a:t>Dessa forma, Brito (2004), fala que a logística reversa, aborda os fluxos que apresentam valor a ser recuperado, concebendo uma nova cadeia de abastecimento. </a:t>
            </a:r>
          </a:p>
          <a:p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2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152127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ANIP- ASSOCIAÇÃO NACIONAL DA INDÚSTRIA DE PNEUMÁTICOS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5414" y="1772816"/>
            <a:ext cx="7632848" cy="22322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800" dirty="0">
                <a:solidFill>
                  <a:schemeClr val="tx1"/>
                </a:solidFill>
              </a:rPr>
              <a:t>A ANIP – Associação Nacional da Indústria de Pneumáticos (www.anip.org.br), fundada em 1960, representa a indústria de fabricantes de câmaras de ar e pneus instalados no Brasil. Ela compreende 12 empresas e 20 fábricas instaladas no Brasil. Ao final de 2019, o setor possuía 30,5 mil empregos diretos e aproximadamente 120 mil indiretos, que abrangem uma rede com mais de 4.500 locais de venda no Brasil. </a:t>
            </a:r>
          </a:p>
          <a:p>
            <a:r>
              <a:rPr lang="pt-BR" sz="2900" dirty="0"/>
              <a:t>. </a:t>
            </a:r>
          </a:p>
          <a:p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4293096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  <a:latin typeface="+mj-lt"/>
              </a:rPr>
              <a:t>O principal canal de vendas da indústria de pneus é o mercado de reposição e a rede de revendedores, que representam 59% das vendas totais do setor. As montadoras respondem por 21% do total, assim como as exportações, que também representam 20% das vendas, segundo dados de 2019. </a:t>
            </a: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1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16416" cy="109021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ANIP –ASSOCIAÇÃO NACIONAL DA INDÚSTRIA DE PNEUMÁTICOS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95782" cy="2734444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ANIP vem atuando vigorosamente na defesa dos interesses do setor e do comércio internacional. Uma dessas atuações é na defesa contra a ação de dumping por algumas empresas que importam para o Brasil com preços abaixo dos praticados em outros mercados, sendo considerada uma atividade condenada pela OMC. 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4075212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  <a:latin typeface="+mj-lt"/>
              </a:rPr>
              <a:t>Atualmente há medidas Antidumpings aplicadas pelo governo para pneus de carga, pneus de passeio, motocicleta e bicicleta. A ANIP atua ainda na identificação, denunciando empresas importadoras que não cumprem as regras de logística reversa estabelecidas pelo IBAMA de coleta e destinação de pneus inservíveis.</a:t>
            </a:r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8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7808" y="260648"/>
            <a:ext cx="7772400" cy="1340767"/>
          </a:xfrm>
        </p:spPr>
        <p:txBody>
          <a:bodyPr>
            <a:normAutofit/>
          </a:bodyPr>
          <a:lstStyle/>
          <a:p>
            <a:r>
              <a:rPr lang="pt-BR" sz="3400" b="1" dirty="0">
                <a:solidFill>
                  <a:schemeClr val="tx1"/>
                </a:solidFill>
              </a:rPr>
              <a:t>A RECICLANIP</a:t>
            </a:r>
            <a:br>
              <a:rPr lang="pt-BR" sz="4000" b="1" dirty="0"/>
            </a:br>
            <a:r>
              <a:rPr lang="pt-BR" sz="4000" b="1" dirty="0"/>
              <a:t>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2683" y="1268760"/>
            <a:ext cx="6760840" cy="1800200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A ANIP trabalha no Programa Nacional e Coleta e Destinação de Pneus Inservíveis desde 1999. Em 2007 a ANIP criou a </a:t>
            </a:r>
            <a:r>
              <a:rPr lang="pt-BR" sz="2200" dirty="0" err="1">
                <a:solidFill>
                  <a:schemeClr val="tx1"/>
                </a:solidFill>
              </a:rPr>
              <a:t>Reciclanip</a:t>
            </a:r>
            <a:r>
              <a:rPr lang="pt-BR" sz="2200" dirty="0">
                <a:solidFill>
                  <a:schemeClr val="tx1"/>
                </a:solidFill>
              </a:rPr>
              <a:t>, entidade voltada exclusivamente para a realização deste trabalho no país.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91680" y="36450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156894" y="3105542"/>
            <a:ext cx="66711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A </a:t>
            </a:r>
            <a:r>
              <a:rPr lang="pt-BR" sz="2200" dirty="0" err="1">
                <a:latin typeface="+mj-lt"/>
              </a:rPr>
              <a:t>Reciclanip</a:t>
            </a:r>
            <a:r>
              <a:rPr lang="pt-BR" sz="2200" dirty="0">
                <a:latin typeface="+mj-lt"/>
              </a:rPr>
              <a:t> foi criada em 2007, pelos fabricantes de pneus novos (Bridgestone, Goodyear, Michelin e Pirelli). Considerada como uma das maiores iniciativas da indústria brasileira na área de responsabilidade pós-consumo.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63477" y="5229200"/>
            <a:ext cx="6671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As atividades da instituição atendem a resolução CONAMA nº 416/09, que regulamenta a coleta e destinação dos pneus inservíveis. 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8160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1231</Words>
  <Application>Microsoft Office PowerPoint</Application>
  <PresentationFormat>Apresentação na tela (4:3)</PresentationFormat>
  <Paragraphs>104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Executivo</vt:lpstr>
      <vt:lpstr>  PROJETO SEBREC  SERVIÇO BRASILEIRO DE RECICLAGEM  </vt:lpstr>
      <vt:lpstr>FOCO           PNEUS</vt:lpstr>
      <vt:lpstr>RESUMO</vt:lpstr>
      <vt:lpstr>INTRODUÇÃO</vt:lpstr>
      <vt:lpstr>MAQUINÁRIO</vt:lpstr>
      <vt:lpstr>LOGÍSTICA REVERSA</vt:lpstr>
      <vt:lpstr>ANIP- ASSOCIAÇÃO NACIONAL DA INDÚSTRIA DE PNEUMÁTICOS </vt:lpstr>
      <vt:lpstr>ANIP –ASSOCIAÇÃO NACIONAL DA INDÚSTRIA DE PNEUMÁTICOS </vt:lpstr>
      <vt:lpstr>A RECICLANIP   </vt:lpstr>
      <vt:lpstr>O PROJETO</vt:lpstr>
      <vt:lpstr>PROCESSO DE TRITURAÇÃO E   GRANULAÇÃO DOS PNEUS</vt:lpstr>
      <vt:lpstr>PROCESSO E DESTINO FINAIS DOS PNEUS</vt:lpstr>
      <vt:lpstr>   COPROCESSAMENTO: </vt:lpstr>
      <vt:lpstr>ARTEFATOS DE BORRACHA </vt:lpstr>
      <vt:lpstr>   ASFALTO-BORRACHA</vt:lpstr>
      <vt:lpstr>LAMINAÇÃO</vt:lpstr>
      <vt:lpstr>PRODUTOS EXTRAÍDOS DOS PNEUS:   AÇO</vt:lpstr>
      <vt:lpstr>ÓLEO DE PIRÓLISE </vt:lpstr>
      <vt:lpstr>NEGRO DE FUMO OU NEGRO DE CARBONO</vt:lpstr>
      <vt:lpstr>MATRIZ DE SWOT</vt:lpstr>
      <vt:lpstr> MÁQUINAS UTILIZADAS NO PROCESSO DE RECICLAGEM</vt:lpstr>
      <vt:lpstr>MÁQUINAS UTILIZADAS NO PROCESSO DE RECICLAGEM</vt:lpstr>
      <vt:lpstr>MÁQUINAS UTILIZADAS NO PROCESSO DE RECICLAGEM</vt:lpstr>
      <vt:lpstr>CUSTO TOTAL DAS MÁQUINAS PARA A PRODUÇÃO</vt:lpstr>
      <vt:lpstr>ÁREAS DE ABRANGÊNCIA:  </vt:lpstr>
      <vt:lpstr>ÁREAS DE ABRANGÊNCIA:</vt:lpstr>
      <vt:lpstr>INVESTIMENTO  X  RETORNO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Diogo Rocha da Trindade Moraes</cp:lastModifiedBy>
  <cp:revision>75</cp:revision>
  <dcterms:created xsi:type="dcterms:W3CDTF">2024-04-18T19:47:56Z</dcterms:created>
  <dcterms:modified xsi:type="dcterms:W3CDTF">2024-07-03T13:49:39Z</dcterms:modified>
</cp:coreProperties>
</file>