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9" r:id="rId2"/>
    <p:sldId id="270" r:id="rId3"/>
    <p:sldId id="268" r:id="rId4"/>
    <p:sldId id="272" r:id="rId5"/>
    <p:sldId id="267" r:id="rId6"/>
    <p:sldId id="277" r:id="rId7"/>
    <p:sldId id="280" r:id="rId8"/>
    <p:sldId id="281" r:id="rId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m-vindo" id="{E75E278A-FF0E-49A4-B170-79828D63BBAD}">
          <p14:sldIdLst>
            <p14:sldId id="279"/>
          </p14:sldIdLst>
        </p14:section>
        <p14:section name="Comandos, Comentários, Trabalho em equipe, Painel de Seleção, Entrar" id="{B9B51309-D148-4332-87C2-07BE32FBCA3B}">
          <p14:sldIdLst>
            <p14:sldId id="270"/>
            <p14:sldId id="268"/>
            <p14:sldId id="272"/>
            <p14:sldId id="267"/>
            <p14:sldId id="277"/>
            <p14:sldId id="280"/>
            <p14:sldId id="281"/>
          </p14:sldIdLst>
        </p14:section>
        <p14:section name="Saiba Mai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1CA"/>
    <a:srgbClr val="F8F8F8"/>
    <a:srgbClr val="EBEBEB"/>
    <a:srgbClr val="D24726"/>
    <a:srgbClr val="D2B4A6"/>
    <a:srgbClr val="734F29"/>
    <a:srgbClr val="DD462F"/>
    <a:srgbClr val="AEB785"/>
    <a:srgbClr val="EFD5A2"/>
    <a:srgbClr val="3B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274" autoAdjust="0"/>
  </p:normalViewPr>
  <p:slideViewPr>
    <p:cSldViewPr snapToGrid="0">
      <p:cViewPr varScale="1">
        <p:scale>
          <a:sx n="103" d="100"/>
          <a:sy n="103" d="100"/>
        </p:scale>
        <p:origin x="120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2C3D5F0-92E9-44AA-B7A3-3EF8708509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CA70FB-537B-430F-8FEB-FAB0F60A31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72B79-5650-4688-A7DC-9C9CBF0355F3}" type="datetime1">
              <a:rPr lang="pt-BR" smtClean="0">
                <a:latin typeface="Calibri" panose="020F0502020204030204" pitchFamily="34" charset="0"/>
              </a:rPr>
              <a:t>16/10/2024</a:t>
            </a:fld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FE999D0-9222-4BD0-B91B-D59BA179C4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FAA9E6DC-5E9A-4DE0-A8A0-88A1A461B0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3B4AB-45DD-4875-A090-65A036777655}" type="slidenum">
              <a:rPr lang="pt-BR" smtClean="0">
                <a:latin typeface="Calibri" panose="020F0502020204030204" pitchFamily="34" charset="0"/>
              </a:rPr>
              <a:t>‹nº›</a:t>
            </a:fld>
            <a:endParaRPr lang="pt-B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6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AABE8D2-A4BB-4074-B166-B31D45302623}" type="datetime1">
              <a:rPr lang="pt-BR" smtClean="0"/>
              <a:t>16/10/2024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F61EA0F-A667-4B49-8422-0062BC55E24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251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88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41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dirty="0">
              <a:latin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 rtlCol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F542ECA-F985-45E6-8F08-E1CD3FACEFFD}" type="datetime1">
              <a:rPr lang="pt-BR" smtClean="0"/>
              <a:t>16/10/2024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860EDB8-5305-433F-BE41-D7A86D811DB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0070C0"/>
          </a:fgClr>
          <a:bgClr>
            <a:srgbClr val="F8F8F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5174D8D9-1C1F-4518-AA7C-402640674A30}" type="datetime1">
              <a:rPr lang="pt-BR" noProof="0" smtClean="0"/>
              <a:t>16/10/2024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pt-BR" noProof="0"/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860EDB8-5305-433F-BE41-D7A86D811DB3}" type="slidenum">
              <a:rPr lang="pt-BR" noProof="0" smtClean="0"/>
              <a:pPr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CABA3-6FCF-411F-AB8A-72BF0044B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14450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2000" b="1" dirty="0">
                <a:effectLst/>
                <a:latin typeface="Helvetica Neue" panose="02000503000000020004" pitchFamily="2" charset="0"/>
              </a:rPr>
              <a:t>A SOLUÇÃO MAIS COMPLETA DE CONSULTÓRIO ODONTOLÓGICO POR ASSINATURA DO PAÍS</a:t>
            </a:r>
            <a:br>
              <a:rPr lang="pt-BR" sz="2000" b="1" dirty="0">
                <a:effectLst/>
                <a:latin typeface="Helvetica Neue" panose="02000503000000020004" pitchFamily="2" charset="0"/>
              </a:rPr>
            </a:br>
            <a:br>
              <a:rPr lang="pt-BR" sz="1200" dirty="0">
                <a:effectLst/>
                <a:latin typeface="Helvetica Neue" panose="02000503000000020004" pitchFamily="2" charset="0"/>
              </a:rPr>
            </a:br>
            <a:endParaRPr lang="pt-BR" sz="2200" dirty="0"/>
          </a:p>
        </p:txBody>
      </p:sp>
      <p:pic>
        <p:nvPicPr>
          <p:cNvPr id="7" name="Espaço Reservado para Conteúdo 6" descr="Interface gráfica do usuário&#10;&#10;Descrição gerada automaticamente">
            <a:extLst>
              <a:ext uri="{FF2B5EF4-FFF2-40B4-BE49-F238E27FC236}">
                <a16:creationId xmlns:a16="http://schemas.microsoft.com/office/drawing/2014/main" id="{7D4431FC-825A-5051-A0D8-055594141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4450"/>
            <a:ext cx="12191999" cy="5543549"/>
          </a:xfrm>
        </p:spPr>
      </p:pic>
    </p:spTree>
    <p:extLst>
      <p:ext uri="{BB962C8B-B14F-4D97-AF65-F5344CB8AC3E}">
        <p14:creationId xmlns:p14="http://schemas.microsoft.com/office/powerpoint/2010/main" val="234217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0069"/>
          </a:xfrm>
          <a:solidFill>
            <a:schemeClr val="accent1">
              <a:lumMod val="50000"/>
            </a:schemeClr>
          </a:solidFill>
          <a:ln>
            <a:noFill/>
          </a:ln>
        </p:spPr>
        <p:txBody>
          <a:bodyPr rtlCol="0">
            <a:normAutofit/>
          </a:bodyPr>
          <a:lstStyle/>
          <a:p>
            <a:pPr algn="ctr"/>
            <a:r>
              <a:rPr lang="pt-BR" sz="2200" b="1" dirty="0">
                <a:effectLst/>
                <a:latin typeface="Helvetica Neue" panose="02000503000000020004" pitchFamily="2" charset="0"/>
              </a:rPr>
              <a:t>PLANO DE AÇÃO</a:t>
            </a:r>
            <a:endParaRPr lang="pt-BR" sz="22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3531" y="1806598"/>
            <a:ext cx="11579771" cy="5423339"/>
          </a:xfr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Definir o nome da empresa: </a:t>
            </a:r>
            <a:r>
              <a:rPr lang="pt-BR" b="1" dirty="0">
                <a:effectLst/>
                <a:latin typeface="Helvetica Neue" panose="02000503000000020004" pitchFamily="2" charset="0"/>
              </a:rPr>
              <a:t>(Dental Home)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Constituir a empresa.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Patentear a Dental Home, junto ao INPI.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Rede social Instagram: </a:t>
            </a:r>
            <a:r>
              <a:rPr lang="pt-BR" b="1" dirty="0">
                <a:effectLst/>
                <a:latin typeface="Helvetica Neue" panose="02000503000000020004" pitchFamily="2" charset="0"/>
              </a:rPr>
              <a:t>(</a:t>
            </a:r>
            <a:r>
              <a:rPr lang="pt-BR" b="1" dirty="0" err="1">
                <a:effectLst/>
                <a:latin typeface="Helvetica Neue" panose="02000503000000020004" pitchFamily="2" charset="0"/>
              </a:rPr>
              <a:t>dentalhome_oficial</a:t>
            </a:r>
            <a:r>
              <a:rPr lang="pt-BR" b="1" dirty="0">
                <a:effectLst/>
                <a:latin typeface="Helvetica Neue" panose="02000503000000020004" pitchFamily="2" charset="0"/>
              </a:rPr>
              <a:t>) </a:t>
            </a:r>
            <a:endParaRPr lang="pt-BR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Gestão da rede social e tráfego pago.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Definir os tipos de planos de assinatura e seus valores.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Modelar a Dental Home para ser franquia.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b="1" u="sng" dirty="0">
                <a:effectLst/>
                <a:latin typeface="Helvetica Neue" panose="02000503000000020004" pitchFamily="2" charset="0"/>
              </a:rPr>
              <a:t>Dental Home Seminovos</a:t>
            </a:r>
            <a:endParaRPr lang="pt-BR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Parceria com </a:t>
            </a:r>
            <a:r>
              <a:rPr lang="pt-BR" dirty="0" err="1">
                <a:effectLst/>
                <a:latin typeface="Helvetica Neue" panose="02000503000000020004" pitchFamily="2" charset="0"/>
              </a:rPr>
              <a:t>com</a:t>
            </a:r>
            <a:r>
              <a:rPr lang="pt-BR" dirty="0">
                <a:effectLst/>
                <a:latin typeface="Helvetica Neue" panose="02000503000000020004" pitchFamily="2" charset="0"/>
              </a:rPr>
              <a:t> fábrica de equipamentos odontológicos: </a:t>
            </a:r>
            <a:r>
              <a:rPr lang="pt-BR" b="1" dirty="0">
                <a:effectLst/>
                <a:latin typeface="Helvetica Neue" panose="02000503000000020004" pitchFamily="2" charset="0"/>
              </a:rPr>
              <a:t>(</a:t>
            </a:r>
            <a:r>
              <a:rPr lang="pt-BR" b="1" dirty="0" err="1">
                <a:effectLst/>
                <a:latin typeface="Helvetica Neue" panose="02000503000000020004" pitchFamily="2" charset="0"/>
              </a:rPr>
              <a:t>Gnatus</a:t>
            </a:r>
            <a:r>
              <a:rPr lang="pt-BR" b="1" dirty="0">
                <a:effectLst/>
                <a:latin typeface="Helvetica Neue" panose="02000503000000020004" pitchFamily="2" charset="0"/>
              </a:rPr>
              <a:t>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Parceria com universidades.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Parceria com empresas de vendas de materiais odontológicos.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Parceria com empresas de sistema de gestão, para dentistas e clínicas odontológicas.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Promover eventos para os dentistas e acadêmicos em odontologia.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Sistema de gestão de contas a pagar e receber, locação e </a:t>
            </a:r>
            <a:r>
              <a:rPr lang="pt-BR" b="1" u="sng" dirty="0">
                <a:effectLst/>
                <a:latin typeface="Helvetica Neue" panose="02000503000000020004" pitchFamily="2" charset="0"/>
              </a:rPr>
              <a:t>manutenção(</a:t>
            </a:r>
            <a:r>
              <a:rPr lang="pt-BR" b="1" u="sng" dirty="0" err="1">
                <a:effectLst/>
                <a:latin typeface="Helvetica Neue" panose="02000503000000020004" pitchFamily="2" charset="0"/>
              </a:rPr>
              <a:t>Gnatus</a:t>
            </a:r>
            <a:r>
              <a:rPr lang="pt-BR" b="1" u="sng" dirty="0">
                <a:effectLst/>
                <a:latin typeface="Helvetica Neue" panose="02000503000000020004" pitchFamily="2" charset="0"/>
              </a:rPr>
              <a:t>) </a:t>
            </a:r>
            <a:r>
              <a:rPr lang="pt-BR" dirty="0">
                <a:effectLst/>
                <a:latin typeface="Helvetica Neue" panose="02000503000000020004" pitchFamily="2" charset="0"/>
              </a:rPr>
              <a:t>de equipamentos.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Site de vendas de planos de assinatura.</a:t>
            </a:r>
          </a:p>
        </p:txBody>
      </p:sp>
      <p:sp>
        <p:nvSpPr>
          <p:cNvPr id="54" name="Espaço reservado para conteúdo 3"/>
          <p:cNvSpPr txBox="1">
            <a:spLocks/>
          </p:cNvSpPr>
          <p:nvPr/>
        </p:nvSpPr>
        <p:spPr>
          <a:xfrm>
            <a:off x="1039221" y="3650302"/>
            <a:ext cx="5606203" cy="2505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10000"/>
              </a:lnSpc>
              <a:spcAft>
                <a:spcPts val="1200"/>
              </a:spcAft>
              <a:buNone/>
            </a:pPr>
            <a:endParaRPr lang="pt-BR" sz="1600" spc="-3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4278"/>
          </a:xfrm>
          <a:solidFill>
            <a:schemeClr val="accent1">
              <a:lumMod val="50000"/>
            </a:schemeClr>
          </a:solidFill>
        </p:spPr>
        <p:txBody>
          <a:bodyPr rtlCol="0">
            <a:normAutofit fontScale="90000"/>
          </a:bodyPr>
          <a:lstStyle/>
          <a:p>
            <a:pPr algn="ctr"/>
            <a:br>
              <a:rPr lang="pt-BR" sz="1600" b="1" u="sng" dirty="0">
                <a:effectLst/>
                <a:latin typeface="Helvetica Neue" panose="02000503000000020004" pitchFamily="2" charset="0"/>
              </a:rPr>
            </a:br>
            <a:br>
              <a:rPr lang="pt-BR" sz="1600" b="1" u="sng" dirty="0">
                <a:effectLst/>
                <a:latin typeface="Helvetica Neue" panose="02000503000000020004" pitchFamily="2" charset="0"/>
              </a:rPr>
            </a:br>
            <a:br>
              <a:rPr lang="pt-BR" sz="1600" b="1" u="sng" dirty="0">
                <a:effectLst/>
                <a:latin typeface="Helvetica Neue" panose="02000503000000020004" pitchFamily="2" charset="0"/>
              </a:rPr>
            </a:br>
            <a:r>
              <a:rPr lang="pt-BR" sz="2200" b="1" dirty="0">
                <a:effectLst/>
                <a:latin typeface="Helvetica Neue" panose="02000503000000020004" pitchFamily="2" charset="0"/>
              </a:rPr>
              <a:t>TIPOS DE PLANOS DE ASSINATURA MENSAL DE CONSULTÓRIO ODONTOLÓGICO</a:t>
            </a:r>
            <a:br>
              <a:rPr lang="pt-BR" sz="2200" dirty="0">
                <a:effectLst/>
                <a:latin typeface="Helvetica Neue" panose="02000503000000020004" pitchFamily="2" charset="0"/>
              </a:rPr>
            </a:br>
            <a:endParaRPr lang="pt-BR" sz="2200" dirty="0">
              <a:cs typeface="Arial" panose="020B060402020202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317240" y="1805651"/>
            <a:ext cx="4105470" cy="4716447"/>
          </a:xfrm>
        </p:spPr>
        <p:txBody>
          <a:bodyPr rtlCol="0">
            <a:normAutofit fontScale="92500" lnSpcReduction="10000"/>
          </a:bodyPr>
          <a:lstStyle/>
          <a:p>
            <a:endParaRPr lang="pt-BR" b="1" dirty="0">
              <a:effectLst/>
              <a:latin typeface="Helvetica Neue" panose="02000503000000020004" pitchFamily="2" charset="0"/>
            </a:endParaRPr>
          </a:p>
          <a:p>
            <a:r>
              <a:rPr lang="pt-BR" sz="1400" b="1" dirty="0">
                <a:effectLst/>
                <a:latin typeface="Helvetica Neue" panose="02000503000000020004" pitchFamily="2" charset="0"/>
              </a:rPr>
              <a:t>Diamante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400" b="1" dirty="0">
                <a:latin typeface="Helvetica Neue" panose="02000503000000020004" pitchFamily="2" charset="0"/>
              </a:rPr>
              <a:t> </a:t>
            </a:r>
            <a:r>
              <a:rPr lang="pt-BR" sz="1400" b="1" dirty="0">
                <a:effectLst/>
                <a:latin typeface="Helvetica Neue" panose="02000503000000020004" pitchFamily="2" charset="0"/>
              </a:rPr>
              <a:t>R$999,00/mês + contrato de 48 meses + instalação + manutenção + consultório odontológico completo + mocho + autoclave + compressor + </a:t>
            </a:r>
            <a:r>
              <a:rPr lang="pt-BR" sz="1400" b="1" dirty="0" err="1">
                <a:effectLst/>
                <a:latin typeface="Helvetica Neue" panose="02000503000000020004" pitchFamily="2" charset="0"/>
              </a:rPr>
              <a:t>fotopolimerizador</a:t>
            </a:r>
            <a:r>
              <a:rPr lang="pt-BR" sz="1400" b="1" dirty="0">
                <a:effectLst/>
                <a:latin typeface="Helvetica Neue" panose="02000503000000020004" pitchFamily="2" charset="0"/>
              </a:rPr>
              <a:t>.</a:t>
            </a:r>
          </a:p>
          <a:p>
            <a:r>
              <a:rPr lang="pt-BR" sz="1400" b="1" dirty="0">
                <a:effectLst/>
                <a:latin typeface="Helvetica Neue" panose="02000503000000020004" pitchFamily="2" charset="0"/>
              </a:rPr>
              <a:t>Ouro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400" b="1" dirty="0">
                <a:effectLst/>
                <a:latin typeface="Helvetica Neue" panose="02000503000000020004" pitchFamily="2" charset="0"/>
              </a:rPr>
              <a:t>R$633,00/mês + contrato de 48 meses + instalação + manutenção + consultório odontológico completo + mocho.</a:t>
            </a:r>
            <a:endParaRPr lang="pt-BR" sz="1400" dirty="0">
              <a:effectLst/>
              <a:latin typeface="Helvetica Neue" panose="02000503000000020004" pitchFamily="2" charset="0"/>
            </a:endParaRPr>
          </a:p>
          <a:p>
            <a:r>
              <a:rPr lang="pt-BR" sz="1400" b="1" dirty="0">
                <a:effectLst/>
                <a:latin typeface="Helvetica Neue" panose="02000503000000020004" pitchFamily="2" charset="0"/>
              </a:rPr>
              <a:t>Prata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400" b="1" dirty="0">
                <a:effectLst/>
                <a:latin typeface="Helvetica Neue" panose="02000503000000020004" pitchFamily="2" charset="0"/>
              </a:rPr>
              <a:t>R$699,00/mês + contrato de 36 meses + instalação + manutenção + consultório odontológico completo + mocho.</a:t>
            </a:r>
            <a:endParaRPr lang="pt-BR" sz="1400" dirty="0">
              <a:effectLst/>
              <a:latin typeface="Helvetica Neue" panose="02000503000000020004" pitchFamily="2" charset="0"/>
            </a:endParaRPr>
          </a:p>
          <a:p>
            <a:endParaRPr lang="pt-BR" dirty="0">
              <a:effectLst/>
            </a:endParaRPr>
          </a:p>
          <a:p>
            <a:endParaRPr lang="pt-BR" sz="6200" b="1" dirty="0">
              <a:effectLst/>
              <a:latin typeface="Helvetica Neue" panose="02000503000000020004" pitchFamily="2" charset="0"/>
            </a:endParaRPr>
          </a:p>
          <a:p>
            <a:endParaRPr lang="pt-BR" sz="6200" b="1" dirty="0">
              <a:latin typeface="Helvetica Neue" panose="02000503000000020004" pitchFamily="2" charset="0"/>
            </a:endParaRPr>
          </a:p>
          <a:p>
            <a:endParaRPr lang="pt-BR" dirty="0">
              <a:effectLst/>
              <a:latin typeface="Helvetica Neue" panose="02000503000000020004" pitchFamily="2" charset="0"/>
            </a:endParaRPr>
          </a:p>
          <a:p>
            <a:pPr rtl="0"/>
            <a:endParaRPr lang="pt-BR" dirty="0">
              <a:cs typeface="Arial" panose="020B0604020202020204" pitchFamily="34" charset="0"/>
            </a:endParaRPr>
          </a:p>
        </p:txBody>
      </p:sp>
      <p:sp>
        <p:nvSpPr>
          <p:cNvPr id="11" name="Espaço Reservado para Conteúdo 7"/>
          <p:cNvSpPr txBox="1">
            <a:spLocks/>
          </p:cNvSpPr>
          <p:nvPr/>
        </p:nvSpPr>
        <p:spPr>
          <a:xfrm>
            <a:off x="649944" y="5762871"/>
            <a:ext cx="10393975" cy="8893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spcBef>
                <a:spcPts val="4100"/>
              </a:spcBef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Uma imagem contendo mesa, avião, ar, mouse&#10;&#10;Descrição gerada automaticamente">
            <a:extLst>
              <a:ext uri="{FF2B5EF4-FFF2-40B4-BE49-F238E27FC236}">
                <a16:creationId xmlns:a16="http://schemas.microsoft.com/office/drawing/2014/main" id="{4052B379-A80A-CA92-D2D2-0211C952FC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309" y="1444755"/>
            <a:ext cx="2867289" cy="2859788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A561ED02-8218-CCAD-E957-692A116510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808" y="1580892"/>
            <a:ext cx="2202025" cy="2203369"/>
          </a:xfrm>
          <a:prstGeom prst="rect">
            <a:avLst/>
          </a:prstGeom>
        </p:spPr>
      </p:pic>
      <p:pic>
        <p:nvPicPr>
          <p:cNvPr id="14" name="Imagem 13" descr="Tela de computador com texto preto sobre fundo branco&#10;&#10;Descrição gerada automaticamente com confiança baixa">
            <a:extLst>
              <a:ext uri="{FF2B5EF4-FFF2-40B4-BE49-F238E27FC236}">
                <a16:creationId xmlns:a16="http://schemas.microsoft.com/office/drawing/2014/main" id="{07B695DC-CC8F-843C-50E6-897C647B72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908" y="4249111"/>
            <a:ext cx="2272987" cy="2272987"/>
          </a:xfrm>
          <a:prstGeom prst="rect">
            <a:avLst/>
          </a:prstGeom>
        </p:spPr>
      </p:pic>
      <p:pic>
        <p:nvPicPr>
          <p:cNvPr id="17" name="Imagem 16" descr="Texto, Quadro de comunicações&#10;&#10;Descrição gerada automaticamente">
            <a:extLst>
              <a:ext uri="{FF2B5EF4-FFF2-40B4-BE49-F238E27FC236}">
                <a16:creationId xmlns:a16="http://schemas.microsoft.com/office/drawing/2014/main" id="{7AE12FB0-F343-8502-8C1A-F878EF1145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895" y="4415020"/>
            <a:ext cx="1972369" cy="1972369"/>
          </a:xfrm>
          <a:prstGeom prst="rect">
            <a:avLst/>
          </a:prstGeom>
        </p:spPr>
      </p:pic>
      <p:pic>
        <p:nvPicPr>
          <p:cNvPr id="21" name="Imagem 20" descr="Uma imagem contendo aparelho, mesa, carro, bolo&#10;&#10;Descrição gerada automaticamente">
            <a:extLst>
              <a:ext uri="{FF2B5EF4-FFF2-40B4-BE49-F238E27FC236}">
                <a16:creationId xmlns:a16="http://schemas.microsoft.com/office/drawing/2014/main" id="{D2AF0804-3CC8-4464-0B1C-5A3079F4A52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522" y="4449681"/>
            <a:ext cx="1972369" cy="197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4278"/>
          </a:xfrm>
          <a:solidFill>
            <a:schemeClr val="accent1">
              <a:lumMod val="50000"/>
            </a:schemeClr>
          </a:solidFill>
        </p:spPr>
        <p:txBody>
          <a:bodyPr rtlCol="0">
            <a:normAutofit/>
          </a:bodyPr>
          <a:lstStyle/>
          <a:p>
            <a:pPr algn="ctr"/>
            <a:r>
              <a:rPr lang="pt-BR" sz="1200" dirty="0">
                <a:effectLst/>
                <a:latin typeface="Menlo" panose="020B0609030804020204" pitchFamily="49" charset="0"/>
              </a:rPr>
              <a:t> </a:t>
            </a:r>
            <a:r>
              <a:rPr lang="pt-BR" sz="1600" b="1" dirty="0">
                <a:effectLst/>
                <a:latin typeface="Helvetica Neue" panose="02000503000000020004" pitchFamily="2" charset="0"/>
              </a:rPr>
              <a:t>TIPOS DE PLANOS DE ASSINATURA MENSAL DE MANUTENÇÃO EM CONSULTÓRIO ODONTOLÓGICO</a:t>
            </a:r>
            <a:br>
              <a:rPr lang="pt-BR" sz="1600" dirty="0">
                <a:effectLst/>
                <a:latin typeface="Helvetica Neue" panose="02000503000000020004" pitchFamily="2" charset="0"/>
              </a:rPr>
            </a:b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332241" y="1864586"/>
            <a:ext cx="5172821" cy="4351707"/>
          </a:xfrm>
        </p:spPr>
        <p:txBody>
          <a:bodyPr rtlCol="0">
            <a:noAutofit/>
          </a:bodyPr>
          <a:lstStyle/>
          <a:p>
            <a:pPr>
              <a:lnSpc>
                <a:spcPct val="110000"/>
              </a:lnSpc>
            </a:pPr>
            <a:r>
              <a:rPr lang="pt-BR" b="1" dirty="0">
                <a:latin typeface="Helvetica Neue" panose="02000503000000020004" pitchFamily="2" charset="0"/>
              </a:rPr>
              <a:t>Ouro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pt-BR" b="1" dirty="0">
                <a:effectLst/>
                <a:latin typeface="Helvetica Neue" panose="02000503000000020004" pitchFamily="2" charset="0"/>
              </a:rPr>
              <a:t>R$</a:t>
            </a:r>
            <a:r>
              <a:rPr lang="pt-BR" sz="1400" b="1" dirty="0">
                <a:effectLst/>
                <a:latin typeface="Helvetica Neue" panose="02000503000000020004" pitchFamily="2" charset="0"/>
              </a:rPr>
              <a:t>299,90</a:t>
            </a:r>
            <a:r>
              <a:rPr lang="pt-BR" b="1" dirty="0">
                <a:effectLst/>
                <a:latin typeface="Helvetica Neue" panose="02000503000000020004" pitchFamily="2" charset="0"/>
              </a:rPr>
              <a:t>/mês + contrato de 12 meses +  manutenção + 2 </a:t>
            </a:r>
            <a:r>
              <a:rPr lang="pt-BR" sz="1600" b="1" dirty="0">
                <a:effectLst/>
                <a:latin typeface="Helvetica Neue" panose="02000503000000020004" pitchFamily="2" charset="0"/>
              </a:rPr>
              <a:t>consultórios odontológico completo</a:t>
            </a:r>
            <a:r>
              <a:rPr lang="pt-BR" b="1" dirty="0">
                <a:effectLst/>
                <a:latin typeface="Helvetica Neue" panose="02000503000000020004" pitchFamily="2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pt-BR" b="1" dirty="0">
                <a:latin typeface="Helvetica Neue" panose="02000503000000020004" pitchFamily="2" charset="0"/>
              </a:rPr>
              <a:t>Prata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pt-BR" b="1" dirty="0">
                <a:effectLst/>
                <a:latin typeface="Helvetica Neue" panose="02000503000000020004" pitchFamily="2" charset="0"/>
              </a:rPr>
              <a:t>R$199,90/mês + contrato de 12 meses +  manutenção + 1 </a:t>
            </a:r>
            <a:r>
              <a:rPr lang="pt-BR" sz="1600" b="1" dirty="0">
                <a:effectLst/>
                <a:latin typeface="Helvetica Neue" panose="02000503000000020004" pitchFamily="2" charset="0"/>
              </a:rPr>
              <a:t>consultório odontológico completo.</a:t>
            </a:r>
            <a:endParaRPr lang="pt-BR" b="1" dirty="0">
              <a:latin typeface="Helvetica Neue" panose="02000503000000020004" pitchFamily="2" charset="0"/>
            </a:endParaRPr>
          </a:p>
          <a:p>
            <a:pPr rtl="0">
              <a:lnSpc>
                <a:spcPct val="110000"/>
              </a:lnSpc>
            </a:pPr>
            <a:r>
              <a:rPr lang="pt-BR" spc="-30" dirty="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m 4" descr="Uma imagem contendo mesa, avião, ar, mouse&#10;&#10;Descrição gerada automaticamente">
            <a:extLst>
              <a:ext uri="{FF2B5EF4-FFF2-40B4-BE49-F238E27FC236}">
                <a16:creationId xmlns:a16="http://schemas.microsoft.com/office/drawing/2014/main" id="{72E4E605-C48C-5D3F-C434-F87CBB207F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767" y="1714500"/>
            <a:ext cx="3855098" cy="385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8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4278"/>
          </a:xfrm>
          <a:solidFill>
            <a:schemeClr val="accent1">
              <a:lumMod val="50000"/>
            </a:schemeClr>
          </a:solidFill>
        </p:spPr>
        <p:txBody>
          <a:bodyPr rtlCol="0">
            <a:normAutofit/>
          </a:bodyPr>
          <a:lstStyle/>
          <a:p>
            <a:pPr algn="ctr"/>
            <a:r>
              <a:rPr lang="pt-BR" sz="2000" b="1" dirty="0">
                <a:effectLst/>
                <a:latin typeface="Helvetica Neue" panose="02000503000000020004" pitchFamily="2" charset="0"/>
              </a:rPr>
              <a:t>Um mercado em constante crescimento e com enorme potencial de vendas de planos de assinatura de consultório odontológico no Brasil.</a:t>
            </a:r>
            <a:br>
              <a:rPr lang="pt-BR" sz="2000" dirty="0">
                <a:effectLst/>
                <a:latin typeface="Helvetica Neue" panose="02000503000000020004" pitchFamily="2" charset="0"/>
              </a:rPr>
            </a:br>
            <a:endParaRPr lang="pt-BR" sz="2000" dirty="0">
              <a:cs typeface="Arial" panose="020B060402020202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50646" y="1871321"/>
            <a:ext cx="10370917" cy="4678004"/>
          </a:xfrm>
        </p:spPr>
        <p:txBody>
          <a:bodyPr rtlCol="0"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Dentistas ativos em 2024: 402 mil.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Média de 1 dentista para cada 203 milhões de brasileiros.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Faculdades de odontologia no país: 627.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Alta demanda pelo curso: mais de 110 mil estudantes matriculados em odontologia.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Em média, 20 mil alunos se formam em odontologia por ano. 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Em 2013, eram 10mil. 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Crescimento de 100% em 10 anos. Fontes: Instituto SEMESP em 2021. Portal Odontodados.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>
                <a:effectLst/>
                <a:latin typeface="Helvetica Neue" panose="02000503000000020004" pitchFamily="2" charset="0"/>
              </a:rPr>
              <a:t>Atualmente, o mercado odontológico vem se mostrando muito promissor, em forte crescimento e baixo risco: movimenta </a:t>
            </a:r>
            <a:r>
              <a:rPr lang="pt-BR" dirty="0" err="1">
                <a:effectLst/>
                <a:latin typeface="Helvetica Neue" panose="02000503000000020004" pitchFamily="2" charset="0"/>
              </a:rPr>
              <a:t>R</a:t>
            </a:r>
            <a:r>
              <a:rPr lang="pt-BR" dirty="0">
                <a:effectLst/>
                <a:latin typeface="Helvetica Neue" panose="02000503000000020004" pitchFamily="2" charset="0"/>
              </a:rPr>
              <a:t>$ 38 bilhões por ano no Brasil.</a:t>
            </a:r>
          </a:p>
          <a:p>
            <a:pPr rtl="0"/>
            <a:endParaRPr lang="pt-B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-1"/>
            <a:ext cx="12192000" cy="1352939"/>
          </a:xfrm>
          <a:solidFill>
            <a:schemeClr val="accent1">
              <a:lumMod val="50000"/>
            </a:schemeClr>
          </a:solidFill>
        </p:spPr>
        <p:txBody>
          <a:bodyPr rtlCol="0">
            <a:normAutofit/>
          </a:bodyPr>
          <a:lstStyle/>
          <a:p>
            <a:pPr algn="ctr"/>
            <a:r>
              <a:rPr lang="pt-BR" sz="1800" b="1" dirty="0">
                <a:effectLst/>
                <a:latin typeface="Helvetica Neue" panose="02000503000000020004" pitchFamily="2" charset="0"/>
              </a:rPr>
              <a:t>A SOLUÇÃO MAIS COMPLETA DE CONSULTÓRIO ODONTOLÓGICO POR ASSINATURA DO PAÍS!</a:t>
            </a:r>
            <a:br>
              <a:rPr lang="pt-BR" sz="1800" dirty="0">
                <a:effectLst/>
                <a:latin typeface="Helvetica Neue" panose="02000503000000020004" pitchFamily="2" charset="0"/>
              </a:rPr>
            </a:br>
            <a:endParaRPr lang="pt-BR" sz="1800" dirty="0">
              <a:cs typeface="Arial" panose="020B060402020202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24443" y="1630838"/>
            <a:ext cx="5029908" cy="4376423"/>
          </a:xfrm>
        </p:spPr>
        <p:txBody>
          <a:bodyPr rtlCol="0">
            <a:normAutofit/>
          </a:bodyPr>
          <a:lstStyle/>
          <a:p>
            <a:endParaRPr lang="pt-BR" dirty="0">
              <a:effectLst/>
            </a:endParaRPr>
          </a:p>
          <a:p>
            <a:pPr marL="457200" lvl="1" indent="0">
              <a:buNone/>
            </a:pPr>
            <a:r>
              <a:rPr lang="pt-BR" sz="2000" b="1" dirty="0">
                <a:effectLst/>
                <a:latin typeface="Helvetica Neue" panose="02000503000000020004" pitchFamily="2" charset="0"/>
              </a:rPr>
              <a:t>Tudo incluso</a:t>
            </a:r>
            <a:r>
              <a:rPr lang="pt-BR" sz="2000" dirty="0">
                <a:effectLst/>
                <a:latin typeface="Helvetica Neue" panose="02000503000000020004" pitchFamily="2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000" dirty="0">
                <a:effectLst/>
                <a:latin typeface="Helvetica Neue" panose="02000503000000020004" pitchFamily="2" charset="0"/>
              </a:rPr>
              <a:t>Instalação e manutenção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000" dirty="0">
                <a:effectLst/>
                <a:latin typeface="Helvetica Neue" panose="02000503000000020004" pitchFamily="2" charset="0"/>
              </a:rPr>
              <a:t>Sem consulta ao SPC e Serasa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000" dirty="0">
                <a:effectLst/>
                <a:latin typeface="Helvetica Neue" panose="02000503000000020004" pitchFamily="2" charset="0"/>
              </a:rPr>
              <a:t>Seu dinheiro livre para você investir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000" dirty="0">
                <a:effectLst/>
                <a:latin typeface="Helvetica Neue" panose="02000503000000020004" pitchFamily="2" charset="0"/>
              </a:rPr>
              <a:t>Seu consultório sempre novo</a:t>
            </a:r>
          </a:p>
          <a:p>
            <a:pPr rtl="0"/>
            <a:endParaRPr lang="pt-BR" spc="-3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BCB09-2BFD-9CBD-15DE-D57FE915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27584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ORÇAMENTO – </a:t>
            </a:r>
            <a:r>
              <a:rPr lang="pt-BR" sz="2800" b="1" dirty="0" err="1"/>
              <a:t>Gnatus</a:t>
            </a:r>
            <a:r>
              <a:rPr lang="pt-BR" sz="2800" b="1" dirty="0"/>
              <a:t> - pessoa física:</a:t>
            </a:r>
            <a:br>
              <a:rPr lang="pt-BR" sz="2800" b="1" dirty="0"/>
            </a:b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2839C9-EC0B-C276-CC86-53609F5A5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141097" cy="5386938"/>
          </a:xfrm>
        </p:spPr>
        <p:txBody>
          <a:bodyPr>
            <a:normAutofit/>
          </a:bodyPr>
          <a:lstStyle/>
          <a:p>
            <a:r>
              <a:rPr lang="pt-BR" b="1" dirty="0"/>
              <a:t>ORÇAMENTO – </a:t>
            </a:r>
            <a:r>
              <a:rPr lang="pt-BR" b="1" dirty="0" err="1"/>
              <a:t>Gnatus</a:t>
            </a:r>
            <a:r>
              <a:rPr lang="pt-BR" b="1" dirty="0"/>
              <a:t> - pessoa física: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Consultório Odontológico G1 Fit C – Brasil R$ 18.327,00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Mocho Standard Fit – Brasil R$ 681,00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Fotopolimerizador LED D - R$ 897,00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Autoclave Digital 12L - R$ 6.520,00</a:t>
            </a:r>
          </a:p>
          <a:p>
            <a:r>
              <a:rPr lang="pt-BR" b="1" dirty="0"/>
              <a:t>     Total a Vista - R$ 26.425,00</a:t>
            </a:r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2186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DF82D-EEA3-3688-64B3-B1425D10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360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pt-BR" dirty="0"/>
              <a:t>Margem de Lucro Líquido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E74DBD-8E4A-7055-94F9-0448E4FAE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683897" cy="4351338"/>
          </a:xfrm>
        </p:spPr>
        <p:txBody>
          <a:bodyPr/>
          <a:lstStyle/>
          <a:p>
            <a:r>
              <a:rPr lang="pt-BR" dirty="0"/>
              <a:t>De 40% a 60%, é a margem de lucro considerada.</a:t>
            </a:r>
          </a:p>
        </p:txBody>
      </p:sp>
    </p:spTree>
    <p:extLst>
      <p:ext uri="{BB962C8B-B14F-4D97-AF65-F5344CB8AC3E}">
        <p14:creationId xmlns:p14="http://schemas.microsoft.com/office/powerpoint/2010/main" val="556001689"/>
      </p:ext>
    </p:extLst>
  </p:cSld>
  <p:clrMapOvr>
    <a:masterClrMapping/>
  </p:clrMapOvr>
</p:sld>
</file>

<file path=ppt/theme/theme1.xml><?xml version="1.0" encoding="utf-8"?>
<a:theme xmlns:a="http://schemas.openxmlformats.org/drawingml/2006/main" name="DocBoas-vind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7622685_TF16391504" id="{E0C7D4B2-0ADF-4C46-8A7C-27763F1FCD5D}" vid="{61E263EC-9E75-4B00-9657-8A3D917FC87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DocBoas-vindas</Template>
  <TotalTime>281</TotalTime>
  <Words>531</Words>
  <Application>Microsoft Office PowerPoint</Application>
  <PresentationFormat>Widescreen</PresentationFormat>
  <Paragraphs>64</Paragraphs>
  <Slides>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 Neue</vt:lpstr>
      <vt:lpstr>Menlo</vt:lpstr>
      <vt:lpstr>Wingdings</vt:lpstr>
      <vt:lpstr>DocBoas-vindas</vt:lpstr>
      <vt:lpstr>A SOLUÇÃO MAIS COMPLETA DE CONSULTÓRIO ODONTOLÓGICO POR ASSINATURA DO PAÍS  </vt:lpstr>
      <vt:lpstr>PLANO DE AÇÃO</vt:lpstr>
      <vt:lpstr>   TIPOS DE PLANOS DE ASSINATURA MENSAL DE CONSULTÓRIO ODONTOLÓGICO </vt:lpstr>
      <vt:lpstr> TIPOS DE PLANOS DE ASSINATURA MENSAL DE MANUTENÇÃO EM CONSULTÓRIO ODONTOLÓGICO </vt:lpstr>
      <vt:lpstr>Um mercado em constante crescimento e com enorme potencial de vendas de planos de assinatura de consultório odontológico no Brasil. </vt:lpstr>
      <vt:lpstr>A SOLUÇÃO MAIS COMPLETA DE CONSULTÓRIO ODONTOLÓGICO POR ASSINATURA DO PAÍS! </vt:lpstr>
      <vt:lpstr>ORÇAMENTO – Gnatus - pessoa física: </vt:lpstr>
      <vt:lpstr>Margem de Lucro Líquido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RN CONTABILIDADE</dc:creator>
  <cp:keywords/>
  <dc:description/>
  <cp:lastModifiedBy>RN CONTABILIDADE</cp:lastModifiedBy>
  <cp:revision>5</cp:revision>
  <dcterms:created xsi:type="dcterms:W3CDTF">2024-10-16T13:05:48Z</dcterms:created>
  <dcterms:modified xsi:type="dcterms:W3CDTF">2024-10-16T18:06:56Z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